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6" r:id="rId1"/>
  </p:sldMasterIdLst>
  <p:sldIdLst>
    <p:sldId id="256" r:id="rId2"/>
    <p:sldId id="257" r:id="rId3"/>
    <p:sldId id="263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44" d="100"/>
          <a:sy n="44" d="100"/>
        </p:scale>
        <p:origin x="3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067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537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86566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0299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57617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6220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7534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493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403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7271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2635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604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50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127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790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10/21/2015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271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10/21/2015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001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12192000" cy="6858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            </a:t>
            </a:r>
          </a:p>
          <a:p>
            <a:r>
              <a:rPr lang="en-US" sz="6000" b="1" i="1" dirty="0"/>
              <a:t> </a:t>
            </a:r>
            <a:r>
              <a:rPr lang="en-US" sz="6000" b="1" i="1" dirty="0" smtClean="0"/>
              <a:t>              </a:t>
            </a:r>
            <a:r>
              <a:rPr lang="ru-RU" sz="6600" b="1" i="1" dirty="0" smtClean="0">
                <a:solidFill>
                  <a:srgbClr val="FF0000"/>
                </a:solidFill>
              </a:rPr>
              <a:t>Мастер – класс </a:t>
            </a:r>
            <a:endParaRPr lang="ru-RU" sz="6600" b="1" i="1" dirty="0">
              <a:solidFill>
                <a:srgbClr val="FF0000"/>
              </a:solidFill>
            </a:endParaRPr>
          </a:p>
          <a:p>
            <a:r>
              <a:rPr lang="en-US" sz="4400" b="1" i="1" dirty="0" smtClean="0">
                <a:solidFill>
                  <a:srgbClr val="FF0000"/>
                </a:solidFill>
              </a:rPr>
              <a:t>                          </a:t>
            </a:r>
            <a:r>
              <a:rPr lang="ru-RU" sz="4400" b="1" i="1" dirty="0" smtClean="0">
                <a:solidFill>
                  <a:srgbClr val="FF0000"/>
                </a:solidFill>
              </a:rPr>
              <a:t>«</a:t>
            </a:r>
            <a:r>
              <a:rPr lang="ru-RU" sz="4400" b="1" i="1" dirty="0">
                <a:solidFill>
                  <a:srgbClr val="FF0000"/>
                </a:solidFill>
              </a:rPr>
              <a:t>Развитие речи .</a:t>
            </a:r>
          </a:p>
          <a:p>
            <a:r>
              <a:rPr lang="en-US" sz="4400" b="1" i="1" dirty="0" smtClean="0">
                <a:solidFill>
                  <a:srgbClr val="FF0000"/>
                </a:solidFill>
              </a:rPr>
              <a:t>           </a:t>
            </a:r>
            <a:r>
              <a:rPr lang="ru-RU" sz="4400" b="1" i="1" dirty="0" smtClean="0">
                <a:solidFill>
                  <a:srgbClr val="FF0000"/>
                </a:solidFill>
              </a:rPr>
              <a:t>Учимся </a:t>
            </a:r>
            <a:r>
              <a:rPr lang="ru-RU" sz="4400" b="1" i="1" dirty="0">
                <a:solidFill>
                  <a:srgbClr val="FF0000"/>
                </a:solidFill>
              </a:rPr>
              <a:t>составлять аннотации.»</a:t>
            </a:r>
          </a:p>
          <a:p>
            <a:r>
              <a:rPr lang="en-US" sz="4400" b="1" i="1" dirty="0" smtClean="0">
                <a:solidFill>
                  <a:srgbClr val="FF0000"/>
                </a:solidFill>
              </a:rPr>
              <a:t>                      </a:t>
            </a:r>
            <a:r>
              <a:rPr lang="ru-RU" sz="4400" b="1" i="1" dirty="0" smtClean="0">
                <a:solidFill>
                  <a:srgbClr val="FF0000"/>
                </a:solidFill>
              </a:rPr>
              <a:t>(</a:t>
            </a:r>
            <a:r>
              <a:rPr lang="ru-RU" sz="4400" b="1" i="1" dirty="0">
                <a:solidFill>
                  <a:srgbClr val="FF0000"/>
                </a:solidFill>
              </a:rPr>
              <a:t>в условиях ФГОС)</a:t>
            </a:r>
          </a:p>
          <a:p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104653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9486"/>
            <a:ext cx="12192000" cy="1110343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                     </a:t>
            </a:r>
            <a:r>
              <a:rPr lang="ru-RU" sz="5400" b="1" i="1" dirty="0" smtClean="0">
                <a:solidFill>
                  <a:srgbClr val="FFFF00"/>
                </a:solidFill>
              </a:rPr>
              <a:t>Актуальность </a:t>
            </a:r>
            <a:r>
              <a:rPr lang="ru-RU" sz="5400" b="1" i="1" dirty="0">
                <a:solidFill>
                  <a:srgbClr val="FFFF00"/>
                </a:solidFill>
              </a:rPr>
              <a:t>проблемы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" y="1654629"/>
            <a:ext cx="12191999" cy="5007427"/>
          </a:xfrm>
        </p:spPr>
        <p:txBody>
          <a:bodyPr>
            <a:normAutofit/>
          </a:bodyPr>
          <a:lstStyle/>
          <a:p>
            <a:pPr lvl="0"/>
            <a:r>
              <a:rPr lang="ru-RU" sz="3600" b="1" i="1" dirty="0" smtClean="0">
                <a:solidFill>
                  <a:schemeClr val="tx2">
                    <a:lumMod val="75000"/>
                  </a:schemeClr>
                </a:solidFill>
              </a:rPr>
              <a:t>Развитие </a:t>
            </a:r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</a:rPr>
              <a:t>речи - актуальная задача обучения в начальной школе. Речь- основа всякой умственной и практической деятельности.</a:t>
            </a:r>
          </a:p>
          <a:p>
            <a:pPr lvl="0"/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</a:rPr>
              <a:t>Главное условие развития речи - разнообразие методов и приемов обучения.</a:t>
            </a:r>
          </a:p>
          <a:p>
            <a:pPr lvl="0"/>
            <a:r>
              <a:rPr lang="ru-RU" sz="3600" b="1" i="1" dirty="0">
                <a:solidFill>
                  <a:schemeClr val="tx2">
                    <a:lumMod val="75000"/>
                  </a:schemeClr>
                </a:solidFill>
              </a:rPr>
              <a:t>Стимулирование позитивной мотивации к речевому творчеству - важное условие успешности ученика.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1343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9599"/>
            <a:ext cx="12192000" cy="4985657"/>
          </a:xfrm>
        </p:spPr>
        <p:txBody>
          <a:bodyPr>
            <a:normAutofit/>
          </a:bodyPr>
          <a:lstStyle/>
          <a:p>
            <a:r>
              <a:rPr lang="ru-RU" sz="12000" b="1" i="1" dirty="0" smtClean="0"/>
              <a:t/>
            </a:r>
            <a:br>
              <a:rPr lang="ru-RU" sz="12000" b="1" i="1" dirty="0" smtClean="0"/>
            </a:br>
            <a:r>
              <a:rPr lang="ru-RU" sz="12000" b="1" i="1" dirty="0" smtClean="0">
                <a:solidFill>
                  <a:srgbClr val="00B050"/>
                </a:solidFill>
              </a:rPr>
              <a:t>АННОТАЦИЯ</a:t>
            </a:r>
            <a:endParaRPr lang="ru-RU" sz="120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355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97079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                   </a:t>
            </a:r>
            <a:r>
              <a:rPr lang="ru-RU" sz="7300" dirty="0" smtClean="0"/>
              <a:t>№</a:t>
            </a:r>
            <a:r>
              <a:rPr lang="ru-RU" sz="7300" dirty="0"/>
              <a:t>1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589314"/>
            <a:ext cx="12192000" cy="5268686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В </a:t>
            </a:r>
            <a:r>
              <a:rPr lang="ru-RU" sz="4400" dirty="0"/>
              <a:t>аннотации могут содержаться сведения об авторе, оценка произведения. В аннотации называется тема книги и даётся очень краткий, сжатый пересказ содержания, иногда незаконченный.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692987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1413" y="0"/>
            <a:ext cx="9905998" cy="1531088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                                    </a:t>
            </a:r>
            <a:r>
              <a:rPr lang="ru-RU" sz="10700" b="1" i="1" dirty="0" smtClean="0"/>
              <a:t>ТЕСТ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063256"/>
            <a:ext cx="12192000" cy="5794744"/>
          </a:xfrm>
        </p:spPr>
        <p:txBody>
          <a:bodyPr>
            <a:normAutofit/>
          </a:bodyPr>
          <a:lstStyle/>
          <a:p>
            <a:r>
              <a:rPr lang="ru-RU" sz="3200" b="1" i="1" dirty="0" smtClean="0"/>
              <a:t>Аннотация </a:t>
            </a:r>
            <a:r>
              <a:rPr lang="ru-RU" sz="3200" b="1" i="1" dirty="0"/>
              <a:t>– это ………..</a:t>
            </a:r>
            <a:endParaRPr lang="ru-RU" sz="3200" dirty="0"/>
          </a:p>
          <a:p>
            <a:r>
              <a:rPr lang="ru-RU" sz="3200" b="1" i="1" dirty="0"/>
              <a:t>              у) краткий пересказ содержания;</a:t>
            </a:r>
            <a:endParaRPr lang="ru-RU" sz="3200" dirty="0"/>
          </a:p>
          <a:p>
            <a:r>
              <a:rPr lang="ru-RU" sz="3200" b="1" i="1" dirty="0"/>
              <a:t>              б) подробное изложение текста.</a:t>
            </a:r>
            <a:endParaRPr lang="ru-RU" sz="3200" dirty="0"/>
          </a:p>
          <a:p>
            <a:r>
              <a:rPr lang="ru-RU" sz="3200" b="1" i="1" dirty="0"/>
              <a:t>Какие сведения может содержать аннотация?</a:t>
            </a:r>
            <a:endParaRPr lang="ru-RU" sz="3200" dirty="0"/>
          </a:p>
          <a:p>
            <a:r>
              <a:rPr lang="ru-RU" sz="3200" b="1" i="1" dirty="0"/>
              <a:t>              р) сведения об авторе;</a:t>
            </a:r>
            <a:endParaRPr lang="ru-RU" sz="3200" dirty="0"/>
          </a:p>
          <a:p>
            <a:r>
              <a:rPr lang="ru-RU" sz="3200" b="1" i="1" dirty="0"/>
              <a:t>              т) иллюстрации к произведению;</a:t>
            </a:r>
            <a:endParaRPr lang="ru-RU" sz="3200" dirty="0"/>
          </a:p>
          <a:p>
            <a:r>
              <a:rPr lang="ru-RU" sz="3200" b="1" i="1" dirty="0"/>
              <a:t>              а) краткое содержание;</a:t>
            </a:r>
            <a:endParaRPr lang="ru-RU" sz="3200" dirty="0"/>
          </a:p>
          <a:p>
            <a:r>
              <a:rPr lang="ru-RU" sz="3200" b="1" i="1" dirty="0"/>
              <a:t>              г) перечень всех героев произведения;</a:t>
            </a:r>
            <a:endParaRPr lang="ru-RU" sz="3200" dirty="0"/>
          </a:p>
          <a:p>
            <a:r>
              <a:rPr lang="ru-RU" sz="3200" b="1" i="1" dirty="0"/>
              <a:t>              !) тема книги.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724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600" b="1" dirty="0" smtClean="0"/>
              <a:t>        СПАСИБО</a:t>
            </a:r>
          </a:p>
          <a:p>
            <a:pPr marL="0" indent="0">
              <a:buNone/>
            </a:pPr>
            <a:r>
              <a:rPr lang="ru-RU" sz="6600" b="1" dirty="0" smtClean="0"/>
              <a:t>              ЗА</a:t>
            </a:r>
          </a:p>
          <a:p>
            <a:pPr marL="0" indent="0">
              <a:buNone/>
            </a:pPr>
            <a:r>
              <a:rPr lang="ru-RU" sz="6600" b="1" dirty="0" smtClean="0"/>
              <a:t>        ВНИМАНИЕ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221579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496CB"/>
      </a:accent1>
      <a:accent2>
        <a:srgbClr val="BC356F"/>
      </a:accent2>
      <a:accent3>
        <a:srgbClr val="E65331"/>
      </a:accent3>
      <a:accent4>
        <a:srgbClr val="F27E19"/>
      </a:accent4>
      <a:accent5>
        <a:srgbClr val="F2AC19"/>
      </a:accent5>
      <a:accent6>
        <a:srgbClr val="BC80E0"/>
      </a:accent6>
      <a:hlink>
        <a:srgbClr val="EF5285"/>
      </a:hlink>
      <a:folHlink>
        <a:srgbClr val="F77F90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112</TotalTime>
  <Words>161</Words>
  <Application>Microsoft Office PowerPoint</Application>
  <PresentationFormat>Широкоэкранный</PresentationFormat>
  <Paragraphs>26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Грань</vt:lpstr>
      <vt:lpstr> </vt:lpstr>
      <vt:lpstr>                     Актуальность проблемы </vt:lpstr>
      <vt:lpstr> АННОТАЦИЯ</vt:lpstr>
      <vt:lpstr>                                      №1 </vt:lpstr>
      <vt:lpstr>                                    ТЕСТ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сергей</dc:creator>
  <cp:lastModifiedBy>сергей</cp:lastModifiedBy>
  <cp:revision>11</cp:revision>
  <dcterms:created xsi:type="dcterms:W3CDTF">2015-10-21T15:41:17Z</dcterms:created>
  <dcterms:modified xsi:type="dcterms:W3CDTF">2015-10-21T17:33:26Z</dcterms:modified>
</cp:coreProperties>
</file>